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9" r:id="rId5"/>
    <p:sldId id="264" r:id="rId6"/>
    <p:sldId id="265" r:id="rId7"/>
    <p:sldId id="266" r:id="rId8"/>
    <p:sldId id="257" r:id="rId9"/>
    <p:sldId id="260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6CD9-2D47-4B21-9D0D-A9C73736C7CB}" type="datetimeFigureOut">
              <a:rPr lang="en-US" smtClean="0"/>
              <a:pPr/>
              <a:t>12/7/2011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48A-7681-4159-8301-5F54BCD66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6CD9-2D47-4B21-9D0D-A9C73736C7CB}" type="datetimeFigureOut">
              <a:rPr lang="en-US" smtClean="0"/>
              <a:pPr/>
              <a:t>12/7/2011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48A-7681-4159-8301-5F54BCD66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6CD9-2D47-4B21-9D0D-A9C73736C7CB}" type="datetimeFigureOut">
              <a:rPr lang="en-US" smtClean="0"/>
              <a:pPr/>
              <a:t>12/7/2011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48A-7681-4159-8301-5F54BCD66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6CD9-2D47-4B21-9D0D-A9C73736C7CB}" type="datetimeFigureOut">
              <a:rPr lang="en-US" smtClean="0"/>
              <a:pPr/>
              <a:t>12/7/2011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48A-7681-4159-8301-5F54BCD66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6CD9-2D47-4B21-9D0D-A9C73736C7CB}" type="datetimeFigureOut">
              <a:rPr lang="en-US" smtClean="0"/>
              <a:pPr/>
              <a:t>12/7/2011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48A-7681-4159-8301-5F54BCD66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6CD9-2D47-4B21-9D0D-A9C73736C7CB}" type="datetimeFigureOut">
              <a:rPr lang="en-US" smtClean="0"/>
              <a:pPr/>
              <a:t>12/7/2011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48A-7681-4159-8301-5F54BCD66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6CD9-2D47-4B21-9D0D-A9C73736C7CB}" type="datetimeFigureOut">
              <a:rPr lang="en-US" smtClean="0"/>
              <a:pPr/>
              <a:t>12/7/2011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48A-7681-4159-8301-5F54BCD66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6CD9-2D47-4B21-9D0D-A9C73736C7CB}" type="datetimeFigureOut">
              <a:rPr lang="en-US" smtClean="0"/>
              <a:pPr/>
              <a:t>12/7/2011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48A-7681-4159-8301-5F54BCD66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6CD9-2D47-4B21-9D0D-A9C73736C7CB}" type="datetimeFigureOut">
              <a:rPr lang="en-US" smtClean="0"/>
              <a:pPr/>
              <a:t>12/7/2011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48A-7681-4159-8301-5F54BCD66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6CD9-2D47-4B21-9D0D-A9C73736C7CB}" type="datetimeFigureOut">
              <a:rPr lang="en-US" smtClean="0"/>
              <a:pPr/>
              <a:t>12/7/2011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48A-7681-4159-8301-5F54BCD66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6CD9-2D47-4B21-9D0D-A9C73736C7CB}" type="datetimeFigureOut">
              <a:rPr lang="en-US" smtClean="0"/>
              <a:pPr/>
              <a:t>12/7/2011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48A-7681-4159-8301-5F54BCD66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16CD9-2D47-4B21-9D0D-A9C73736C7CB}" type="datetimeFigureOut">
              <a:rPr lang="en-US" smtClean="0"/>
              <a:pPr/>
              <a:t>12/7/2011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9F48A-7681-4159-8301-5F54BCD66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youtube.com/watch?v=jc6aufHz-i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/>
              <a:t>Designing for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EDC&amp;I 510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Turkle</a:t>
            </a:r>
            <a:r>
              <a:rPr lang="en-US" dirty="0" smtClean="0"/>
              <a:t>, </a:t>
            </a:r>
            <a:r>
              <a:rPr lang="en-US" i="1" dirty="0" smtClean="0"/>
              <a:t>Simulation…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Design: Think of designing instruction, learning environments</a:t>
            </a:r>
          </a:p>
          <a:p>
            <a:r>
              <a:rPr lang="en-US" dirty="0" smtClean="0"/>
              <a:t>Simulation as a way of seeing, understanding the real world in new ways</a:t>
            </a:r>
          </a:p>
          <a:p>
            <a:r>
              <a:rPr lang="en-US" dirty="0" smtClean="0"/>
              <a:t>Students use of simulations in unexpected ways: Can we really “design for learning?”</a:t>
            </a:r>
          </a:p>
          <a:p>
            <a:r>
              <a:rPr lang="en-US" dirty="0" smtClean="0"/>
              <a:t>Dominance of simulation in teaching, learning natural sciences at MIT: Can we imagine a time when teachers could </a:t>
            </a:r>
            <a:r>
              <a:rPr lang="en-US" i="1" dirty="0" smtClean="0"/>
              <a:t>not imagine </a:t>
            </a:r>
            <a:r>
              <a:rPr lang="en-US" dirty="0" smtClean="0"/>
              <a:t>working </a:t>
            </a:r>
            <a:r>
              <a:rPr lang="en-US" i="1" dirty="0" smtClean="0"/>
              <a:t>without </a:t>
            </a:r>
            <a:r>
              <a:rPr lang="en-US" dirty="0" smtClean="0"/>
              <a:t>technology?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07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Final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small groups:</a:t>
            </a:r>
          </a:p>
          <a:p>
            <a:pPr lvl="1"/>
            <a:r>
              <a:rPr lang="en-US" dirty="0" smtClean="0"/>
              <a:t>What did you do? (1 minute or less)</a:t>
            </a:r>
          </a:p>
          <a:p>
            <a:pPr lvl="1"/>
            <a:r>
              <a:rPr lang="en-US" dirty="0" smtClean="0"/>
              <a:t>As you worked and thought, what new insights did you get about technology and education? (Each person contributes at least two)</a:t>
            </a:r>
          </a:p>
          <a:p>
            <a:pPr lvl="1"/>
            <a:r>
              <a:rPr lang="en-US" dirty="0" smtClean="0"/>
              <a:t>Did </a:t>
            </a:r>
            <a:r>
              <a:rPr lang="en-US" dirty="0"/>
              <a:t>you </a:t>
            </a:r>
            <a:r>
              <a:rPr lang="en-US" dirty="0" smtClean="0"/>
              <a:t>end up </a:t>
            </a:r>
            <a:r>
              <a:rPr lang="en-US" dirty="0"/>
              <a:t>where you thought you would </a:t>
            </a:r>
            <a:r>
              <a:rPr lang="en-US" dirty="0" smtClean="0"/>
              <a:t>when you began?</a:t>
            </a:r>
          </a:p>
          <a:p>
            <a:pPr lvl="1"/>
            <a:r>
              <a:rPr lang="en-US" dirty="0" smtClean="0"/>
              <a:t>Did you find all the information you needed?  What was missing or different from what you expected?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47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Final Large Group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do you predict technology will be used most prominently in education 10 years from now?</a:t>
            </a:r>
          </a:p>
          <a:p>
            <a:r>
              <a:rPr lang="en-US" dirty="0" smtClean="0"/>
              <a:t>What things about </a:t>
            </a:r>
            <a:r>
              <a:rPr lang="en-US" dirty="0" smtClean="0"/>
              <a:t>ed</a:t>
            </a:r>
            <a:r>
              <a:rPr lang="en-US" dirty="0" smtClean="0"/>
              <a:t> tech do we take for granted today that, 20 years from now, we’ll look back on and say, “Boy, were we dumb!”</a:t>
            </a:r>
          </a:p>
          <a:p>
            <a:r>
              <a:rPr lang="en-US" dirty="0" smtClean="0"/>
              <a:t>What’s the most important lesson we can take away from looking at the history of Ed Tech over the past 80 years?</a:t>
            </a:r>
          </a:p>
        </p:txBody>
      </p:sp>
    </p:spTree>
    <p:extLst>
      <p:ext uri="{BB962C8B-B14F-4D97-AF65-F5344CB8AC3E}">
        <p14:creationId xmlns:p14="http://schemas.microsoft.com/office/powerpoint/2010/main" val="336907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Thanks!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a great class!</a:t>
            </a:r>
          </a:p>
          <a:p>
            <a:r>
              <a:rPr lang="en-US" smtClean="0"/>
              <a:t>And, with apologies to Douglas Adams (</a:t>
            </a:r>
            <a:r>
              <a:rPr lang="en-US" i="1" smtClean="0"/>
              <a:t>Hitchhiker’s Guide to the Galaxy</a:t>
            </a:r>
            <a:r>
              <a:rPr lang="en-US" smtClean="0"/>
              <a:t>):</a:t>
            </a:r>
          </a:p>
          <a:p>
            <a:endParaRPr lang="en-US"/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489553"/>
            <a:ext cx="3271157" cy="2453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920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one experience you’ve had with a </a:t>
            </a:r>
            <a:r>
              <a:rPr lang="en-US" u="sng" dirty="0" smtClean="0"/>
              <a:t>well-designed</a:t>
            </a:r>
            <a:r>
              <a:rPr lang="en-US" dirty="0" smtClean="0"/>
              <a:t> instructional/learning material</a:t>
            </a:r>
          </a:p>
          <a:p>
            <a:r>
              <a:rPr lang="en-US" dirty="0" smtClean="0"/>
              <a:t>And, recall a similar experience with a </a:t>
            </a:r>
            <a:r>
              <a:rPr lang="en-US" u="sng" dirty="0" smtClean="0"/>
              <a:t>poorly designed</a:t>
            </a:r>
            <a:r>
              <a:rPr lang="en-US" dirty="0" smtClean="0"/>
              <a:t> material</a:t>
            </a:r>
          </a:p>
          <a:p>
            <a:r>
              <a:rPr lang="en-US" dirty="0" smtClean="0"/>
              <a:t>Were you aware at the time that that there were design variables involved?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9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Instructional Development, Instructional Design, Instructional Systems Development</a:t>
            </a:r>
          </a:p>
          <a:p>
            <a:pPr lvl="1"/>
            <a:r>
              <a:rPr lang="en-US" dirty="0" smtClean="0"/>
              <a:t>Practices emerged in WW II for training</a:t>
            </a:r>
          </a:p>
          <a:p>
            <a:pPr lvl="1"/>
            <a:r>
              <a:rPr lang="en-US" dirty="0" smtClean="0"/>
              <a:t>Emergence of terms in early 1970s</a:t>
            </a:r>
          </a:p>
          <a:p>
            <a:pPr lvl="1"/>
            <a:r>
              <a:rPr lang="en-US" dirty="0" smtClean="0"/>
              <a:t>Behaviorist origins</a:t>
            </a:r>
          </a:p>
          <a:p>
            <a:pPr lvl="1"/>
            <a:r>
              <a:rPr lang="en-US" dirty="0" smtClean="0"/>
              <a:t>High point of </a:t>
            </a:r>
            <a:r>
              <a:rPr lang="en-US" dirty="0" smtClean="0"/>
              <a:t>ed</a:t>
            </a:r>
            <a:r>
              <a:rPr lang="en-US" dirty="0" smtClean="0"/>
              <a:t> tech, or exhaustion of “media effects” approach?</a:t>
            </a:r>
          </a:p>
          <a:p>
            <a:r>
              <a:rPr lang="en-US" dirty="0" smtClean="0"/>
              <a:t>Dominance of “Systems Design” in Pentagon, business, in 50s-60s (</a:t>
            </a:r>
            <a:r>
              <a:rPr lang="en-US" dirty="0" smtClean="0">
                <a:latin typeface="Symbol" pitchFamily="18" charset="2"/>
              </a:rPr>
              <a:t>\ </a:t>
            </a:r>
            <a:r>
              <a:rPr lang="en-US" dirty="0" smtClean="0"/>
              <a:t>focus on training)</a:t>
            </a:r>
          </a:p>
          <a:p>
            <a:r>
              <a:rPr lang="en-US" dirty="0" smtClean="0"/>
              <a:t>Led to proliferation of step-wise models of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84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ID Model (Dick &amp; Carey)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76463"/>
            <a:ext cx="7620000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460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Basic Assumptions of 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 and learning proceed </a:t>
            </a:r>
            <a:r>
              <a:rPr lang="en-US" dirty="0" smtClean="0"/>
              <a:t>step-wise</a:t>
            </a:r>
          </a:p>
          <a:p>
            <a:r>
              <a:rPr lang="en-US" dirty="0"/>
              <a:t>Outcomes of instruction can be defined in behavioral </a:t>
            </a:r>
            <a:r>
              <a:rPr lang="en-US" dirty="0" smtClean="0"/>
              <a:t>terms (and reliably measured)</a:t>
            </a:r>
          </a:p>
          <a:p>
            <a:r>
              <a:rPr lang="en-US" dirty="0" smtClean="0"/>
              <a:t>We know how to create instruction that will lead predictably towards those outcomes </a:t>
            </a:r>
            <a:endParaRPr lang="en-US" dirty="0" smtClean="0"/>
          </a:p>
          <a:p>
            <a:r>
              <a:rPr lang="en-US" dirty="0" smtClean="0"/>
              <a:t>Learners learn alike</a:t>
            </a:r>
          </a:p>
          <a:p>
            <a:pPr lvl="1"/>
            <a:r>
              <a:rPr lang="en-US" dirty="0" smtClean="0"/>
              <a:t>at </a:t>
            </a:r>
            <a:r>
              <a:rPr lang="en-US" dirty="0" smtClean="0"/>
              <a:t>the same pace </a:t>
            </a:r>
          </a:p>
          <a:p>
            <a:pPr lvl="1"/>
            <a:r>
              <a:rPr lang="en-US" dirty="0" smtClean="0"/>
              <a:t>(or at least </a:t>
            </a:r>
            <a:r>
              <a:rPr lang="en-US" dirty="0" smtClean="0"/>
              <a:t>via the same </a:t>
            </a:r>
            <a:r>
              <a:rPr lang="en-US" dirty="0" smtClean="0"/>
              <a:t>steps)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5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Changes of the 80s-90s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Computers, video disc challenged some assumptions</a:t>
            </a:r>
          </a:p>
          <a:p>
            <a:pPr lvl="1"/>
            <a:r>
              <a:rPr lang="en-US" dirty="0" smtClean="0"/>
              <a:t>Individualization = easier, cheaper</a:t>
            </a:r>
          </a:p>
          <a:p>
            <a:pPr lvl="1"/>
            <a:r>
              <a:rPr lang="en-US" dirty="0" smtClean="0"/>
              <a:t>New focus on outcomes starting in 80s</a:t>
            </a:r>
          </a:p>
          <a:p>
            <a:pPr lvl="1"/>
            <a:r>
              <a:rPr lang="en-US" dirty="0" smtClean="0"/>
              <a:t>(</a:t>
            </a:r>
            <a:r>
              <a:rPr lang="en-US" dirty="0" smtClean="0">
                <a:sym typeface="Symbol"/>
              </a:rPr>
              <a:t> </a:t>
            </a:r>
            <a:r>
              <a:rPr lang="en-US" i="1" dirty="0" smtClean="0">
                <a:sym typeface="Symbol"/>
              </a:rPr>
              <a:t>learning</a:t>
            </a:r>
            <a:r>
              <a:rPr lang="en-US" dirty="0" smtClean="0">
                <a:sym typeface="Symbol"/>
              </a:rPr>
              <a:t> more central than </a:t>
            </a:r>
            <a:r>
              <a:rPr lang="en-US" i="1" dirty="0" smtClean="0">
                <a:sym typeface="Symbol"/>
              </a:rPr>
              <a:t>instruction</a:t>
            </a:r>
            <a:r>
              <a:rPr lang="en-US" dirty="0" smtClean="0">
                <a:sym typeface="Symbo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1824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>
                <a:sym typeface="Symbol"/>
              </a:rPr>
              <a:t>Rise of </a:t>
            </a:r>
            <a:r>
              <a:rPr lang="en-US" dirty="0" smtClean="0">
                <a:sym typeface="Symbol"/>
              </a:rPr>
              <a:t>Learning Sciences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LS, cognitive </a:t>
            </a:r>
            <a:r>
              <a:rPr lang="en-US" dirty="0">
                <a:sym typeface="Symbol"/>
              </a:rPr>
              <a:t>studies </a:t>
            </a:r>
            <a:r>
              <a:rPr lang="en-US" dirty="0" smtClean="0">
                <a:sym typeface="Symbol"/>
              </a:rPr>
              <a:t>grow rapidly in 90s</a:t>
            </a:r>
          </a:p>
          <a:p>
            <a:r>
              <a:rPr lang="en-US" dirty="0">
                <a:sym typeface="Symbol"/>
              </a:rPr>
              <a:t>N</a:t>
            </a:r>
            <a:r>
              <a:rPr lang="en-US" dirty="0" smtClean="0">
                <a:sym typeface="Symbol"/>
              </a:rPr>
              <a:t>ew </a:t>
            </a:r>
            <a:r>
              <a:rPr lang="en-US" dirty="0">
                <a:sym typeface="Symbol"/>
              </a:rPr>
              <a:t>foci:</a:t>
            </a:r>
          </a:p>
          <a:p>
            <a:pPr lvl="1"/>
            <a:r>
              <a:rPr lang="en-US" dirty="0">
                <a:sym typeface="Symbol"/>
              </a:rPr>
              <a:t>L</a:t>
            </a:r>
            <a:r>
              <a:rPr lang="en-US" dirty="0" smtClean="0">
                <a:sym typeface="Symbol"/>
              </a:rPr>
              <a:t>earning </a:t>
            </a:r>
            <a:r>
              <a:rPr lang="en-US" dirty="0">
                <a:sym typeface="Symbol"/>
              </a:rPr>
              <a:t>is </a:t>
            </a:r>
            <a:r>
              <a:rPr lang="en-US" dirty="0" smtClean="0">
                <a:sym typeface="Symbol"/>
              </a:rPr>
              <a:t>complex, not simple/linear</a:t>
            </a:r>
          </a:p>
          <a:p>
            <a:pPr lvl="1"/>
            <a:r>
              <a:rPr lang="en-US" dirty="0" smtClean="0">
                <a:sym typeface="Symbol"/>
              </a:rPr>
              <a:t>Social interaction (as support to learning) = newly prominent</a:t>
            </a:r>
          </a:p>
          <a:p>
            <a:pPr lvl="1"/>
            <a:r>
              <a:rPr lang="en-US" dirty="0" smtClean="0">
                <a:sym typeface="Symbol"/>
              </a:rPr>
              <a:t>Big focus on context</a:t>
            </a:r>
          </a:p>
          <a:p>
            <a:pPr lvl="1"/>
            <a:r>
              <a:rPr lang="en-US" dirty="0" smtClean="0">
                <a:sym typeface="Symbol"/>
              </a:rPr>
              <a:t>Big realization that </a:t>
            </a:r>
            <a:r>
              <a:rPr lang="en-US" i="1" dirty="0" smtClean="0">
                <a:sym typeface="Symbol"/>
              </a:rPr>
              <a:t>active</a:t>
            </a:r>
            <a:r>
              <a:rPr lang="en-US" dirty="0" smtClean="0">
                <a:sym typeface="Symbol"/>
              </a:rPr>
              <a:t> learning lasts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72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Designing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Mielke:  What aspects of CTW approach are most striking?  Would this approach work as well for design of online or materials?</a:t>
            </a:r>
          </a:p>
          <a:p>
            <a:r>
              <a:rPr lang="en-US" dirty="0" smtClean="0"/>
              <a:t>Sawyer:  “Instructionism” to Learning Sciences – Do you agree with the shifts proposed here?  What’s required to move education in these directions?</a:t>
            </a:r>
          </a:p>
          <a:p>
            <a:r>
              <a:rPr lang="en-US" dirty="0" smtClean="0"/>
              <a:t>Cobb et al.: Design experiments – How do these differ from traditional psychological experiments?  Does the description of the process feel compelling?  Anything left out?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8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Designing for </a:t>
            </a:r>
            <a:r>
              <a:rPr lang="en-US" dirty="0" smtClean="0"/>
              <a:t>Learning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Barab et al.:  “Critical design” perspective – How necessary &amp; under what conditions?  Is this approach necessary/sufficient to motivate learners?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40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</TotalTime>
  <Words>592</Words>
  <Application>Microsoft Office PowerPoint</Application>
  <PresentationFormat>On-screen Show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Designing for Learning</vt:lpstr>
      <vt:lpstr>Discussion Questions</vt:lpstr>
      <vt:lpstr>ID</vt:lpstr>
      <vt:lpstr>ID Model (Dick &amp; Carey)</vt:lpstr>
      <vt:lpstr>Basic Assumptions of ID</vt:lpstr>
      <vt:lpstr>Changes of the 80s-90s</vt:lpstr>
      <vt:lpstr>Rise of Learning Sciences</vt:lpstr>
      <vt:lpstr>Designing for Learning</vt:lpstr>
      <vt:lpstr>Designing for Learning II</vt:lpstr>
      <vt:lpstr>Turkle, Simulation…</vt:lpstr>
      <vt:lpstr>Final Projects</vt:lpstr>
      <vt:lpstr>Final Large Group Discussion</vt:lpstr>
      <vt:lpstr>Thanks!</vt:lpstr>
    </vt:vector>
  </TitlesOfParts>
  <Company>College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Questions</dc:title>
  <dc:creator>stkerr</dc:creator>
  <cp:lastModifiedBy>S Kerr</cp:lastModifiedBy>
  <cp:revision>73</cp:revision>
  <dcterms:created xsi:type="dcterms:W3CDTF">2010-10-20T20:27:18Z</dcterms:created>
  <dcterms:modified xsi:type="dcterms:W3CDTF">2011-12-07T19:31:59Z</dcterms:modified>
</cp:coreProperties>
</file>